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5" r:id="rId16"/>
    <p:sldId id="284" r:id="rId17"/>
    <p:sldId id="288" r:id="rId18"/>
    <p:sldId id="289" r:id="rId19"/>
    <p:sldId id="290" r:id="rId20"/>
    <p:sldId id="291" r:id="rId21"/>
    <p:sldId id="292" r:id="rId22"/>
    <p:sldId id="293" r:id="rId23"/>
    <p:sldId id="294" r:id="rId24"/>
    <p:sldId id="295" r:id="rId25"/>
    <p:sldId id="287" r:id="rId26"/>
    <p:sldId id="297" r:id="rId27"/>
    <p:sldId id="296" r:id="rId28"/>
    <p:sldId id="286" r:id="rId29"/>
    <p:sldId id="257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3282" y="-13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18409-3FB7-4EB0-AB5C-E1D61A36281B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058E2-E5F7-4D6B-AE4F-3944A48A5C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77171-E595-444C-941E-799B0E308996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CDB8E-A037-40BA-8590-7854DD9CB3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C6001-FFC2-406D-B31B-CF63CD26D33D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84121E-8DF3-4B14-AD8C-962221DD68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548E9B-F918-4278-BE0C-E81CB81B543C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8509A-E588-4642-92AE-C64321DAE5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C262-F61A-4DB4-8518-BBD6AD03EFF3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95857-78FA-47A6-A599-EC8499EB6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927799-C672-4D16-9015-975B7CABD11B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421EF-DAC8-40DE-832E-04B002BA61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FF41D-C1A4-4D43-B933-3898B2B00A2D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7E31E-DA03-430A-9FB2-E5BD81C2AC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D2F3A-DC9F-46F2-AE68-E1A7BB2E7353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DEBFF9-5AAA-4A72-A185-8C0389412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27102-9BF9-40B2-8D3B-B95E0D514894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9D3F1-1375-4683-8349-CBF900403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76E359-434E-4AE6-B2FE-DACD80E20580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7122E-0689-4063-A92D-2729F09F0F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4072B2-C4C9-4E50-BCDF-44112FDBE837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E645A-CF93-474F-B906-3830C7E33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8F5B74-C423-4DE0-B97E-79A1D7376482}" type="datetimeFigureOut">
              <a:rPr lang="ru-RU"/>
              <a:pPr>
                <a:defRPr/>
              </a:pPr>
              <a:t>23.11.2025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D5F780E-8BC0-470F-B227-B5EFC971B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wipe dir="r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195513" y="1341438"/>
            <a:ext cx="4968875" cy="1574800"/>
          </a:xfrm>
          <a:prstGeom prst="rect">
            <a:avLst/>
          </a:prstGeom>
        </p:spPr>
        <p:txBody>
          <a:bodyPr anchor="ctr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Умники и умницы</a:t>
            </a:r>
            <a:b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</a:br>
            <a:r>
              <a:rPr lang="ru-RU" sz="4400" b="1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2 класс</a:t>
            </a:r>
            <a:endParaRPr lang="ru-RU" sz="4400" b="1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339975" y="2565400"/>
            <a:ext cx="4968875" cy="15748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Comic Sans MS" pitchFamily="66" charset="0"/>
                <a:ea typeface="+mj-ea"/>
                <a:cs typeface="+mj-cs"/>
              </a:rPr>
              <a:t>Занятие 22.</a:t>
            </a:r>
            <a:endParaRPr lang="ru-RU" sz="4400" dirty="0">
              <a:solidFill>
                <a:schemeClr val="bg1"/>
              </a:solidFill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900113" y="620713"/>
            <a:ext cx="3743325" cy="2259012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Помидор красный?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148263" y="1196975"/>
            <a:ext cx="2160587" cy="1439863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2531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 descr="https://creazilla-store.fra1.digitaloceanspaces.com/cliparts/24044/tomatoe-clipart-md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3213100"/>
            <a:ext cx="3290888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250825" y="476250"/>
            <a:ext cx="4608513" cy="269240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Колесо квадратное?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076825" y="1412875"/>
            <a:ext cx="2159000" cy="1439863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3555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https://static.mk.ru/upload/entities/2022/08/14/15/articlesImages/image/90/e3/b4/6f/a41358955f6983693def9ca04a0af75d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59113" y="2781300"/>
            <a:ext cx="3457575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288" y="765175"/>
            <a:ext cx="8461375" cy="8636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1. 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763713" y="188913"/>
            <a:ext cx="494506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распределять внимание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4579" name="Picture 2" descr="G:\Разработки  2 класс 23-24\Холодова методички и уроки 2 класс\2 класс Умники и умницы новый\Умники и умницы 2 часть\16.png"/>
          <p:cNvPicPr>
            <a:picLocks noChangeAspect="1" noChangeArrowheads="1"/>
          </p:cNvPicPr>
          <p:nvPr/>
        </p:nvPicPr>
        <p:blipFill>
          <a:blip r:embed="rId2"/>
          <a:srcRect l="28661" t="50581" r="43327" b="30933"/>
          <a:stretch>
            <a:fillRect/>
          </a:stretch>
        </p:blipFill>
        <p:spPr bwMode="auto">
          <a:xfrm>
            <a:off x="2627313" y="1700213"/>
            <a:ext cx="4100512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5238" y="5284788"/>
            <a:ext cx="4310062" cy="1384300"/>
          </a:xfrm>
          <a:prstGeom prst="rect">
            <a:avLst/>
          </a:prstGeom>
          <a:noFill/>
        </p:spPr>
      </p:pic>
      <p:pic>
        <p:nvPicPr>
          <p:cNvPr id="24581" name="Picture 1" descr="G:\01. Сайт .Архив\Клипарт\дети цветные\5de23758d0da08410ef22e655d47c58f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44900"/>
            <a:ext cx="18224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288" y="404813"/>
            <a:ext cx="8497887" cy="7921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000" b="1" dirty="0" smtClean="0"/>
              <a:t>Не водя рукой по линиям, а лишь следя глазами, определи, какие буквы соответствуют цифрам. Запиши зашифрованные слова.</a:t>
            </a:r>
            <a:endParaRPr lang="ru-RU" sz="2000" b="1" dirty="0"/>
          </a:p>
        </p:txBody>
      </p:sp>
      <p:pic>
        <p:nvPicPr>
          <p:cNvPr id="25602" name="Picture 2" descr="G:\Разработки  2 класс 23-24\Холодова методички и уроки 2 класс\2 класс Умники и умницы новый\Умники и умницы 2 часть\16.png"/>
          <p:cNvPicPr>
            <a:picLocks noChangeAspect="1" noChangeArrowheads="1"/>
          </p:cNvPicPr>
          <p:nvPr/>
        </p:nvPicPr>
        <p:blipFill>
          <a:blip r:embed="rId2"/>
          <a:srcRect l="63577" t="50153" r="7210" b="30624"/>
          <a:stretch>
            <a:fillRect/>
          </a:stretch>
        </p:blipFill>
        <p:spPr bwMode="auto">
          <a:xfrm>
            <a:off x="2484438" y="1196975"/>
            <a:ext cx="4513262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5238" y="4992688"/>
            <a:ext cx="4310062" cy="1384300"/>
          </a:xfrm>
          <a:prstGeom prst="rect">
            <a:avLst/>
          </a:prstGeom>
          <a:noFill/>
        </p:spPr>
      </p:pic>
      <p:pic>
        <p:nvPicPr>
          <p:cNvPr id="25604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357563"/>
            <a:ext cx="18002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1138237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 smtClean="0"/>
              <a:t>2.Фотографии, возможно, получились бы хорошие, если бы фотограф не забывал переводить плёнку. А теперь все снимки оказались на одном кадре. Сколько их было сделано?</a:t>
            </a:r>
            <a:endParaRPr lang="ru-RU" sz="2000" b="1" dirty="0"/>
          </a:p>
        </p:txBody>
      </p:sp>
      <p:pic>
        <p:nvPicPr>
          <p:cNvPr id="26626" name="Picture 2" descr="G:\Разработки  2 класс 23-24\Холодова методички и уроки 2 класс\2 класс Умники и умницы новый\Умники и умницы 2 часть\16.png"/>
          <p:cNvPicPr>
            <a:picLocks noChangeAspect="1" noChangeArrowheads="1"/>
          </p:cNvPicPr>
          <p:nvPr/>
        </p:nvPicPr>
        <p:blipFill>
          <a:blip r:embed="rId2"/>
          <a:srcRect l="44704" t="80531" r="31267" b="4890"/>
          <a:stretch>
            <a:fillRect/>
          </a:stretch>
        </p:blipFill>
        <p:spPr bwMode="auto">
          <a:xfrm>
            <a:off x="1439863" y="1484313"/>
            <a:ext cx="5770562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62800" y="4475163"/>
            <a:ext cx="2047875" cy="181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395288" y="260350"/>
            <a:ext cx="8280400" cy="635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Сколько узлов завяжется, если потянуть за концы верёвки?</a:t>
            </a:r>
            <a:endParaRPr lang="ru-RU" sz="2400" b="1" dirty="0"/>
          </a:p>
        </p:txBody>
      </p:sp>
      <p:pic>
        <p:nvPicPr>
          <p:cNvPr id="27650" name="Picture 2" descr="G:\Разработки  2 класс 23-24\Холодова методички и уроки 2 класс\2 класс Умники и умницы новый\Умники и умницы 2 часть\17.png"/>
          <p:cNvPicPr>
            <a:picLocks noChangeAspect="1" noChangeArrowheads="1"/>
          </p:cNvPicPr>
          <p:nvPr/>
        </p:nvPicPr>
        <p:blipFill>
          <a:blip r:embed="rId2"/>
          <a:srcRect l="25446" t="6236" r="29480" b="78093"/>
          <a:stretch>
            <a:fillRect/>
          </a:stretch>
        </p:blipFill>
        <p:spPr bwMode="auto">
          <a:xfrm>
            <a:off x="539750" y="1341438"/>
            <a:ext cx="8313738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00" y="4475163"/>
            <a:ext cx="2049463" cy="181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274638"/>
            <a:ext cx="8496300" cy="8509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Сколько узлов завяжется, если моряки потянут за концы каната?</a:t>
            </a:r>
            <a:endParaRPr lang="ru-RU" sz="2400" b="1" dirty="0"/>
          </a:p>
        </p:txBody>
      </p:sp>
      <p:pic>
        <p:nvPicPr>
          <p:cNvPr id="28674" name="Picture 2" descr="G:\Разработки  2 класс 23-24\Холодова методички и уроки 2 класс\2 класс Умники и умницы новый\Умники и умницы 2 часть\17.png"/>
          <p:cNvPicPr>
            <a:picLocks noChangeAspect="1" noChangeArrowheads="1"/>
          </p:cNvPicPr>
          <p:nvPr/>
        </p:nvPicPr>
        <p:blipFill>
          <a:blip r:embed="rId2"/>
          <a:srcRect l="29472" t="25774" r="28922" b="45877"/>
          <a:stretch>
            <a:fillRect/>
          </a:stretch>
        </p:blipFill>
        <p:spPr bwMode="auto">
          <a:xfrm>
            <a:off x="1547813" y="1341438"/>
            <a:ext cx="5419725" cy="496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02500" y="4475163"/>
            <a:ext cx="2049463" cy="181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750" y="836613"/>
            <a:ext cx="8229600" cy="360362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4. Подбери нужные антонимы к многозначным словам.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8313" y="1125538"/>
            <a:ext cx="3598862" cy="45354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Редкий лес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Редкий волос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Близкий путь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Близкий человек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Тонкая льдина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Тонкая работа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24525" y="1196975"/>
            <a:ext cx="1943100" cy="45354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густой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частый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чужой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далёкий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грубая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толстая</a:t>
            </a:r>
            <a:endParaRPr lang="ru-RU" sz="36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95738" y="1773238"/>
            <a:ext cx="1655762" cy="57626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067175" y="1773238"/>
            <a:ext cx="1728788" cy="4318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140200" y="3068638"/>
            <a:ext cx="1655763" cy="5048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4140200" y="3068638"/>
            <a:ext cx="1655763" cy="5762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067175" y="4365625"/>
            <a:ext cx="1728788" cy="576263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4067175" y="4437063"/>
            <a:ext cx="1657350" cy="576262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63713" y="188913"/>
            <a:ext cx="5014912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Логически-поисковые задания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29707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43775" y="3429000"/>
            <a:ext cx="180022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229600" cy="5048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400" b="1" dirty="0" smtClean="0"/>
              <a:t>Подбери нужные антонимы к многозначным словам.</a:t>
            </a:r>
            <a:endParaRPr lang="ru-RU" sz="2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0825" y="1628775"/>
            <a:ext cx="3889375" cy="3455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Полный мужчина Полный стакан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solidFill>
                <a:schemeClr val="tx1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Толстый ребёнок Толстый журнал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867400" y="1052513"/>
            <a:ext cx="1944688" cy="4537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пустой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худой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худой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тонкий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427538" y="2205038"/>
            <a:ext cx="1657350" cy="576262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356100" y="2276475"/>
            <a:ext cx="1728788" cy="43180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4427538" y="3429000"/>
            <a:ext cx="1657350" cy="7143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4500563" y="4005263"/>
            <a:ext cx="1584325" cy="71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28" name="Picture 1" descr="G:\01. Сайт .Архив\Клипарт\дети цветные\d99e5aa17a7cf4b11606963537533e9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347" r="14990"/>
          <a:stretch>
            <a:fillRect/>
          </a:stretch>
        </p:blipFill>
        <p:spPr bwMode="auto">
          <a:xfrm>
            <a:off x="7812088" y="3933825"/>
            <a:ext cx="1152525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403350" y="404813"/>
            <a:ext cx="7416800" cy="2016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5. Перед вами </a:t>
            </a:r>
            <a:r>
              <a:rPr lang="ru-RU" sz="2000" b="1" dirty="0" err="1">
                <a:solidFill>
                  <a:schemeClr val="tx1"/>
                </a:solidFill>
              </a:rPr>
              <a:t>слоговица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Потрудитесь ухитриться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err="1">
                <a:solidFill>
                  <a:schemeClr val="tx1"/>
                </a:solidFill>
              </a:rPr>
              <a:t>Слоговицу</a:t>
            </a:r>
            <a:r>
              <a:rPr lang="ru-RU" sz="2000" b="1" dirty="0">
                <a:solidFill>
                  <a:schemeClr val="tx1"/>
                </a:solidFill>
              </a:rPr>
              <a:t> разгадать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И слова все-все назвать.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(Цифры – это слоги. Одинаковые слоги обозначены одинаковыми цифрами.)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1913" y="2276475"/>
            <a:ext cx="7416800" cy="18002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C00000"/>
                </a:solidFill>
              </a:rPr>
              <a:t>1-2-3 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 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стоит с едой для поросят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43213" y="5084763"/>
            <a:ext cx="4608512" cy="122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70C0"/>
                </a:solidFill>
              </a:rPr>
              <a:t>КО – РЫ - ТО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1748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39025" y="3933825"/>
            <a:ext cx="145415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331913" y="1484313"/>
            <a:ext cx="3455987" cy="2305050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Топор из дерева?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5600" y="1773238"/>
            <a:ext cx="2160588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Нет.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16113" y="341313"/>
            <a:ext cx="4927600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центре внимания.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4340" name="Picture 2" descr="https://spaces-cdn.clipsafari.com/xjphs71m1vrv0qb78iys5hj5dlu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75" y="3500438"/>
            <a:ext cx="42513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357563"/>
            <a:ext cx="18002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55650" y="620713"/>
            <a:ext cx="74168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1-2-3  - КО – РЫ - ТО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755650" y="1916113"/>
            <a:ext cx="8064500" cy="1873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</a:rPr>
              <a:t>4-5-6 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 </a:t>
            </a:r>
            <a:r>
              <a:rPr lang="ru-RU" sz="4800" b="1" dirty="0">
                <a:solidFill>
                  <a:schemeClr val="accent3">
                    <a:lumMod val="50000"/>
                  </a:schemeClr>
                </a:solidFill>
              </a:rPr>
              <a:t>чем больше бьют, тем больше рад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68538" y="4941888"/>
            <a:ext cx="5183187" cy="12239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70C0"/>
                </a:solidFill>
              </a:rPr>
              <a:t>БА – РА - БАН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2772" name="Picture 1" descr="G:\01. Сайт .Архив\Клипарт\дети цветные\d99e5aa17a7cf4b11606963537533e9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347" r="14990"/>
          <a:stretch>
            <a:fillRect/>
          </a:stretch>
        </p:blipFill>
        <p:spPr bwMode="auto">
          <a:xfrm>
            <a:off x="7812088" y="3933825"/>
            <a:ext cx="1152525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611188" y="476250"/>
            <a:ext cx="74168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</a:rPr>
              <a:t>1-2-3</a:t>
            </a:r>
            <a:r>
              <a:rPr lang="ru-RU" sz="4800" b="1" dirty="0">
                <a:solidFill>
                  <a:schemeClr val="tx1"/>
                </a:solidFill>
              </a:rPr>
              <a:t>  - КО – РЫ - ТО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900113" y="2205038"/>
            <a:ext cx="7416800" cy="1295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</a:rPr>
              <a:t>1-7-5  -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чехол, где спрятан пистолет</a:t>
            </a:r>
            <a:endParaRPr lang="ru-RU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113" y="3429000"/>
            <a:ext cx="345757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70C0"/>
                </a:solidFill>
              </a:rPr>
              <a:t>КО – БУ - РА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850" y="1196975"/>
            <a:ext cx="7416800" cy="936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</a:rPr>
              <a:t>4-5-6</a:t>
            </a:r>
            <a:r>
              <a:rPr lang="ru-RU" sz="4000" b="1" dirty="0">
                <a:solidFill>
                  <a:schemeClr val="tx1"/>
                </a:solidFill>
              </a:rPr>
              <a:t>  - БА – РА - БАН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403350" y="4076700"/>
            <a:ext cx="7416800" cy="129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C00000"/>
                </a:solidFill>
              </a:rPr>
              <a:t>2 - 4  </a:t>
            </a:r>
            <a:r>
              <a:rPr lang="ru-RU" sz="4000" b="1" dirty="0">
                <a:solidFill>
                  <a:srgbClr val="FF0000"/>
                </a:solidFill>
              </a:rPr>
              <a:t>-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на хлеб клюёт,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на сахар нет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916238" y="5445125"/>
            <a:ext cx="3455987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70C0"/>
                </a:solidFill>
              </a:rPr>
              <a:t>РЫ - БА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33799" name="Picture 1" descr="G:\01. Сайт .Архив\Клипарт\дети цветные\5de23758d0da08410ef22e655d47c58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21550" y="3716338"/>
            <a:ext cx="18224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388" y="476250"/>
            <a:ext cx="8785225" cy="79216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6. Расставь числа от 10 до 20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2916238" y="27813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7900" y="177323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508625" y="31416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067175" y="45085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 стрелкой 14"/>
          <p:cNvCxnSpPr>
            <a:stCxn id="10" idx="7"/>
          </p:cNvCxnSpPr>
          <p:nvPr/>
        </p:nvCxnSpPr>
        <p:spPr>
          <a:xfrm flipV="1">
            <a:off x="3695700" y="2420938"/>
            <a:ext cx="1092200" cy="4937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5"/>
          </p:cNvCxnSpPr>
          <p:nvPr/>
        </p:nvCxnSpPr>
        <p:spPr>
          <a:xfrm>
            <a:off x="5568950" y="2552700"/>
            <a:ext cx="227013" cy="5889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2" idx="3"/>
          </p:cNvCxnSpPr>
          <p:nvPr/>
        </p:nvCxnSpPr>
        <p:spPr>
          <a:xfrm flipH="1">
            <a:off x="4787900" y="3921125"/>
            <a:ext cx="854075" cy="6604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6"/>
            <a:endCxn id="12" idx="2"/>
          </p:cNvCxnSpPr>
          <p:nvPr/>
        </p:nvCxnSpPr>
        <p:spPr>
          <a:xfrm>
            <a:off x="3830638" y="3238500"/>
            <a:ext cx="1677987" cy="3603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1"/>
          <p:cNvSpPr/>
          <p:nvPr/>
        </p:nvSpPr>
        <p:spPr>
          <a:xfrm>
            <a:off x="2916238" y="2852738"/>
            <a:ext cx="935037" cy="769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20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7900" y="1844675"/>
            <a:ext cx="93662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8625" y="3213100"/>
            <a:ext cx="935038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17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067175" y="4581525"/>
            <a:ext cx="93662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15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34830" name="Picture 1" descr="G:\01. Сайт .Архив\Клипарт\дети цветные\5de23758d0da08410ef22e655d47c58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64388" y="3644900"/>
            <a:ext cx="18224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388" y="476250"/>
            <a:ext cx="8785225" cy="72072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/>
              <a:t>Расставь числа от 10 до 20 в кружки так, чтобы стрелка всегда была направлена от кружка с большим числом к кружку с меньшим.</a:t>
            </a:r>
            <a:endParaRPr lang="ru-RU" sz="2400" b="1" dirty="0"/>
          </a:p>
        </p:txBody>
      </p:sp>
      <p:sp>
        <p:nvSpPr>
          <p:cNvPr id="10" name="Овал 9"/>
          <p:cNvSpPr/>
          <p:nvPr/>
        </p:nvSpPr>
        <p:spPr>
          <a:xfrm>
            <a:off x="2916238" y="27813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4787900" y="1773238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651500" y="357346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211638" y="4508500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5" name="Прямая со стрелкой 14"/>
          <p:cNvCxnSpPr>
            <a:stCxn id="11" idx="3"/>
            <a:endCxn id="10" idx="7"/>
          </p:cNvCxnSpPr>
          <p:nvPr/>
        </p:nvCxnSpPr>
        <p:spPr>
          <a:xfrm flipH="1">
            <a:off x="3695700" y="2552700"/>
            <a:ext cx="1225550" cy="36195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11" idx="5"/>
          </p:cNvCxnSpPr>
          <p:nvPr/>
        </p:nvCxnSpPr>
        <p:spPr>
          <a:xfrm>
            <a:off x="5568950" y="2552700"/>
            <a:ext cx="442913" cy="10207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076825" y="4292600"/>
            <a:ext cx="709613" cy="57626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10" idx="6"/>
          </p:cNvCxnSpPr>
          <p:nvPr/>
        </p:nvCxnSpPr>
        <p:spPr>
          <a:xfrm flipV="1">
            <a:off x="3830638" y="2636838"/>
            <a:ext cx="3044825" cy="6016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732588" y="1916113"/>
            <a:ext cx="914400" cy="914400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7" name="Прямая со стрелкой 26"/>
          <p:cNvCxnSpPr>
            <a:stCxn id="10" idx="5"/>
          </p:cNvCxnSpPr>
          <p:nvPr/>
        </p:nvCxnSpPr>
        <p:spPr>
          <a:xfrm>
            <a:off x="3695700" y="3560763"/>
            <a:ext cx="660400" cy="102076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Прямоугольник 27"/>
          <p:cNvSpPr/>
          <p:nvPr/>
        </p:nvSpPr>
        <p:spPr>
          <a:xfrm>
            <a:off x="4787900" y="1844675"/>
            <a:ext cx="93662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19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916238" y="2852738"/>
            <a:ext cx="935037" cy="769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5651500" y="3644900"/>
            <a:ext cx="93662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1638" y="4581525"/>
            <a:ext cx="936625" cy="7699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13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732588" y="1989138"/>
            <a:ext cx="935037" cy="769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tx1"/>
                </a:solidFill>
              </a:rPr>
              <a:t>10</a:t>
            </a:r>
            <a:endParaRPr lang="ru-RU" sz="4800" b="1" dirty="0">
              <a:solidFill>
                <a:schemeClr val="tx1"/>
              </a:solidFill>
            </a:endParaRPr>
          </a:p>
        </p:txBody>
      </p:sp>
      <p:pic>
        <p:nvPicPr>
          <p:cNvPr id="35857" name="Picture 1" descr="G:\01. Сайт .Архив\Клипарт\дети цветные\5de23758d0da08410ef22e655d47c58f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48488" y="3716338"/>
            <a:ext cx="18224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AutoShape 2" descr="https://i.pinimg.com/originals/04/41/ff/0441ffabfa940f04cc9c9706eba7e0a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3686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1844675"/>
            <a:ext cx="3024188" cy="263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5" descr="https://greatfence.ru/templates/_default_/img/woodzabor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2565400"/>
            <a:ext cx="3635375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7" descr="https://sgz.com.br/wp-content/uploads/2023/01/LOGO-2.png"/>
          <p:cNvPicPr>
            <a:picLocks noChangeAspect="1" noChangeArrowheads="1"/>
          </p:cNvPicPr>
          <p:nvPr/>
        </p:nvPicPr>
        <p:blipFill>
          <a:blip r:embed="rId4"/>
          <a:srcRect l="22940" t="6537" r="27010" b="6300"/>
          <a:stretch>
            <a:fillRect/>
          </a:stretch>
        </p:blipFill>
        <p:spPr bwMode="auto">
          <a:xfrm>
            <a:off x="900113" y="1628775"/>
            <a:ext cx="576262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7" descr="https://sgz.com.br/wp-content/uploads/2023/01/LOGO-2.png"/>
          <p:cNvPicPr>
            <a:picLocks noChangeAspect="1" noChangeArrowheads="1"/>
          </p:cNvPicPr>
          <p:nvPr/>
        </p:nvPicPr>
        <p:blipFill>
          <a:blip r:embed="rId4"/>
          <a:srcRect l="22940" t="6537" r="27010" b="6300"/>
          <a:stretch>
            <a:fillRect/>
          </a:stretch>
        </p:blipFill>
        <p:spPr bwMode="auto">
          <a:xfrm>
            <a:off x="1547813" y="1628775"/>
            <a:ext cx="576262" cy="96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7" descr="https://sgz.com.br/wp-content/uploads/2023/01/LOGO-2.png"/>
          <p:cNvPicPr>
            <a:picLocks noChangeAspect="1" noChangeArrowheads="1"/>
          </p:cNvPicPr>
          <p:nvPr/>
        </p:nvPicPr>
        <p:blipFill>
          <a:blip r:embed="rId4"/>
          <a:srcRect l="22940" t="6537" r="27010" b="6300"/>
          <a:stretch>
            <a:fillRect/>
          </a:stretch>
        </p:blipFill>
        <p:spPr bwMode="auto">
          <a:xfrm>
            <a:off x="4716463" y="1484313"/>
            <a:ext cx="576262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7" descr="https://sgz.com.br/wp-content/uploads/2023/01/LOGO-2.png"/>
          <p:cNvPicPr>
            <a:picLocks noChangeAspect="1" noChangeArrowheads="1"/>
          </p:cNvPicPr>
          <p:nvPr/>
        </p:nvPicPr>
        <p:blipFill>
          <a:blip r:embed="rId4"/>
          <a:srcRect l="22940" t="6537" r="27010" b="6300"/>
          <a:stretch>
            <a:fillRect/>
          </a:stretch>
        </p:blipFill>
        <p:spPr bwMode="auto">
          <a:xfrm>
            <a:off x="5364163" y="1484313"/>
            <a:ext cx="576262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95288" y="549275"/>
            <a:ext cx="2871787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/>
              <a:t>7. Расшифруй слово</a:t>
            </a:r>
            <a:endParaRPr lang="ru-RU" sz="2400" b="1" dirty="0"/>
          </a:p>
        </p:txBody>
      </p:sp>
      <p:pic>
        <p:nvPicPr>
          <p:cNvPr id="11" name="Прямоугольник 10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06563" y="4475163"/>
            <a:ext cx="4870450" cy="18161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G:\Разработки  2 класс 23-24\Холодова методички и уроки 2 класс\2 класс Умники и умницы новый\Умники и умницы 2 часть\1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7920038" cy="581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506888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8914" name="Picture 2" descr="G:\Разработки  2 класс 23-24\Холодова методички и уроки 2 класс\2 класс Умники и умницы новый\Умники и умницы 2 часть\19.png"/>
          <p:cNvPicPr>
            <a:picLocks noChangeAspect="1" noChangeArrowheads="1"/>
          </p:cNvPicPr>
          <p:nvPr/>
        </p:nvPicPr>
        <p:blipFill>
          <a:blip r:embed="rId2"/>
          <a:srcRect l="10188" t="5087" r="6624" b="56567"/>
          <a:stretch>
            <a:fillRect/>
          </a:stretch>
        </p:blipFill>
        <p:spPr bwMode="auto">
          <a:xfrm>
            <a:off x="266700" y="908050"/>
            <a:ext cx="8697913" cy="535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713" y="188913"/>
            <a:ext cx="5068887" cy="5222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Учусь работать с информацией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39938" name="Picture 2" descr="G:\Разработки  2 класс 23-24\Холодова методички и уроки 2 класс\2 класс Умники и умницы новый\Умники и умницы 2 часть\19.png"/>
          <p:cNvPicPr>
            <a:picLocks noChangeAspect="1" noChangeArrowheads="1"/>
          </p:cNvPicPr>
          <p:nvPr/>
        </p:nvPicPr>
        <p:blipFill>
          <a:blip r:embed="rId2"/>
          <a:srcRect l="10188" t="44524" b="5865"/>
          <a:stretch>
            <a:fillRect/>
          </a:stretch>
        </p:blipFill>
        <p:spPr bwMode="auto">
          <a:xfrm>
            <a:off x="731838" y="908050"/>
            <a:ext cx="7324725" cy="540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" descr="G:\01. Сайт .Архив\Клипарт\дети цветные\d99e5aa17a7cf4b11606963537533e9f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6347" r="14990"/>
          <a:stretch>
            <a:fillRect/>
          </a:stretch>
        </p:blipFill>
        <p:spPr bwMode="auto">
          <a:xfrm>
            <a:off x="7812088" y="3933825"/>
            <a:ext cx="1152525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1" descr="G:\Разработки  2 класс 23-24\Холодова методички и уроки 2 класс\2 класс Умники и умницы новый\Умники и умницы 2 часть\2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916113"/>
            <a:ext cx="86693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771775" y="333375"/>
            <a:ext cx="3019425" cy="5222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ГРАФОМОТОРИКА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4" descr="Школьная доска. Шаблон для презентаций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Picture 8" descr="Школьная доска зеленого цвета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404813"/>
            <a:ext cx="8256587" cy="620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Заголовок 20"/>
          <p:cNvSpPr>
            <a:spLocks noGrp="1"/>
          </p:cNvSpPr>
          <p:nvPr>
            <p:ph type="title"/>
          </p:nvPr>
        </p:nvSpPr>
        <p:spPr>
          <a:xfrm>
            <a:off x="2339975" y="1628775"/>
            <a:ext cx="4521200" cy="1143000"/>
          </a:xfrm>
        </p:spPr>
        <p:txBody>
          <a:bodyPr/>
          <a:lstStyle/>
          <a:p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М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л</a:t>
            </a:r>
            <a:r>
              <a:rPr lang="ru-RU" smtClean="0">
                <a:solidFill>
                  <a:srgbClr val="92D050"/>
                </a:solidFill>
                <a:latin typeface="Comic Sans MS" pitchFamily="66" charset="0"/>
              </a:rPr>
              <a:t>о</a:t>
            </a:r>
            <a:r>
              <a:rPr lang="ru-RU" smtClean="0">
                <a:solidFill>
                  <a:srgbClr val="00B0F0"/>
                </a:solidFill>
                <a:latin typeface="Comic Sans MS" pitchFamily="66" charset="0"/>
              </a:rPr>
              <a:t>д</a:t>
            </a:r>
            <a:r>
              <a:rPr lang="ru-RU" smtClean="0">
                <a:solidFill>
                  <a:srgbClr val="FF0000"/>
                </a:solidFill>
                <a:latin typeface="Comic Sans MS" pitchFamily="66" charset="0"/>
              </a:rPr>
              <a:t>ц</a:t>
            </a:r>
            <a:r>
              <a:rPr lang="ru-RU" smtClean="0">
                <a:solidFill>
                  <a:srgbClr val="FFC000"/>
                </a:solidFill>
                <a:latin typeface="Comic Sans MS" pitchFamily="66" charset="0"/>
              </a:rPr>
              <a:t>ы</a:t>
            </a:r>
            <a:r>
              <a:rPr lang="ru-RU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6488113"/>
            <a:ext cx="6864350" cy="369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Обновление презентации «Школа АБВ» </a:t>
            </a:r>
            <a:r>
              <a:rPr lang="en-US" b="1" dirty="0"/>
              <a:t>https://vk.com/shkola_abv</a:t>
            </a:r>
            <a:endParaRPr lang="ru-RU" b="1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s://freepngclipart.com/download/winter/79777-and-house-ground-snow-winter-free-clipart-hd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601913"/>
            <a:ext cx="9144000" cy="425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Выноска-облако 2"/>
          <p:cNvSpPr/>
          <p:nvPr/>
        </p:nvSpPr>
        <p:spPr>
          <a:xfrm>
            <a:off x="395288" y="692150"/>
            <a:ext cx="4176712" cy="2116138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Зима холодная?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508625" y="1196975"/>
            <a:ext cx="2159000" cy="1439863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5364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716338"/>
            <a:ext cx="180022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1979613" y="0"/>
            <a:ext cx="4927600" cy="5238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</a:rPr>
              <a:t>В центре внимания. Разминка</a:t>
            </a:r>
            <a:endParaRPr lang="ru-RU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539750" y="981075"/>
            <a:ext cx="3960813" cy="2187575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Собака родила щенят?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076825" y="1412875"/>
            <a:ext cx="2159000" cy="1439863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Да.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6387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357563"/>
            <a:ext cx="18002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2" descr="https://www.pngall.com/wp-content/uploads/10/Pet-PNG-Photo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4221163"/>
            <a:ext cx="4608513" cy="219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179388" y="1125538"/>
            <a:ext cx="4392612" cy="2447925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Газета из пластмассы?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148263" y="1341438"/>
            <a:ext cx="2160587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7411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2" descr="https://archive74.ru/sites/default/files/previews/untitled-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429000"/>
            <a:ext cx="3455988" cy="294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900113" y="620713"/>
            <a:ext cx="3311525" cy="1755775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chemeClr val="tx1"/>
                </a:solidFill>
              </a:rPr>
              <a:t>Осёл</a:t>
            </a:r>
            <a:r>
              <a:rPr lang="ru-RU" sz="3600" b="1" dirty="0">
                <a:solidFill>
                  <a:schemeClr val="tx1"/>
                </a:solidFill>
              </a:rPr>
              <a:t> говорит?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435600" y="1773238"/>
            <a:ext cx="2160588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8435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2" descr="https://i.pinimg.com/736x/90/02/89/9002894e341c36cc9ac716b3ce35437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8" name="AutoShape 4" descr="https://i.pinimg.com/736x/90/02/89/9002894e341c36cc9ac716b3ce35437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8439" name="AutoShape 6" descr="https://i.pinimg.com/736x/e4/47/5d/e4475d3049852c257f67e2445b41de1c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8440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32138" y="2652713"/>
            <a:ext cx="334645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468313" y="836613"/>
            <a:ext cx="4103687" cy="2332037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Сандалии бумажные?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6300788" y="1268413"/>
            <a:ext cx="2159000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9459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2" descr="https://media.baamboozle.com/uploads/images/285349/1645602027_128939_url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946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675" y="3357563"/>
            <a:ext cx="3813175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5288" y="981075"/>
            <a:ext cx="3671887" cy="2187575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Из камня течёт вода?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5292725" y="1484313"/>
            <a:ext cx="2159000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Нет.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20483" name="Picture 2" descr="http://img-fotki.yandex.ru/get/6103/66124276.5c/0_6edbb_a8622156_X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48038" y="3429000"/>
            <a:ext cx="2879725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-облако 2"/>
          <p:cNvSpPr/>
          <p:nvPr/>
        </p:nvSpPr>
        <p:spPr>
          <a:xfrm>
            <a:off x="395288" y="620713"/>
            <a:ext cx="4105275" cy="2547937"/>
          </a:xfrm>
          <a:prstGeom prst="cloudCallout">
            <a:avLst>
              <a:gd name="adj1" fmla="val -814"/>
              <a:gd name="adj2" fmla="val 100401"/>
            </a:avLst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tx1"/>
                </a:solidFill>
              </a:rPr>
              <a:t>Крыша из песка?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4" name="Выноска-облако 3"/>
          <p:cNvSpPr/>
          <p:nvPr/>
        </p:nvSpPr>
        <p:spPr>
          <a:xfrm>
            <a:off x="4643438" y="1268413"/>
            <a:ext cx="3024187" cy="1439862"/>
          </a:xfrm>
          <a:prstGeom prst="cloudCallout">
            <a:avLst>
              <a:gd name="adj1" fmla="val 19880"/>
              <a:gd name="adj2" fmla="val 123829"/>
            </a:avLst>
          </a:prstGeom>
          <a:solidFill>
            <a:schemeClr val="bg1"/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tx1"/>
                </a:solidFill>
              </a:rPr>
              <a:t>Нет.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21507" name="Picture 2" descr="http://www.nord-expert.ru/files/17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27313" y="3860800"/>
            <a:ext cx="3625850" cy="244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 descr="G:\01. Сайт .Архив\Клипарт\дети цветные\11f59af2f46ab5ebdecec1739ba2e0bc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3789363"/>
            <a:ext cx="1863725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G:\01. Сайт .Архив\Клипарт\дети цветные\90d30e324cb60db9b07c5e08027ccc8b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92950" y="3476625"/>
            <a:ext cx="17272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</TotalTime>
  <Words>319</Words>
  <Application>Microsoft Office PowerPoint</Application>
  <PresentationFormat>Экран (4:3)</PresentationFormat>
  <Paragraphs>94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Calibri</vt:lpstr>
      <vt:lpstr>Arial</vt:lpstr>
      <vt:lpstr>Comic Sans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1. Не водя рукой по линиям, а лишь следя глазами, определи, какие буквы соответствуют цифрам. Запиши зашифрованные слова.</vt:lpstr>
      <vt:lpstr>Не водя рукой по линиям, а лишь следя глазами, определи, какие буквы соответствуют цифрам. Запиши зашифрованные слова.</vt:lpstr>
      <vt:lpstr>2.Фотографии, возможно, получились бы хорошие, если бы фотограф не забывал переводить плёнку. А теперь все снимки оказались на одном кадре. Сколько их было сделано?</vt:lpstr>
      <vt:lpstr>Сколько узлов завяжется, если потянуть за концы верёвки?</vt:lpstr>
      <vt:lpstr>Сколько узлов завяжется, если моряки потянут за концы каната?</vt:lpstr>
      <vt:lpstr>4. Подбери нужные антонимы к многозначным словам.</vt:lpstr>
      <vt:lpstr>Подбери нужные антонимы к многозначным словам.</vt:lpstr>
      <vt:lpstr>Слайд 19</vt:lpstr>
      <vt:lpstr>Слайд 20</vt:lpstr>
      <vt:lpstr>Слайд 21</vt:lpstr>
      <vt:lpstr>6. Расставь числа от 10 до 20 в кружки так, чтобы стрелка всегда была направлена от кружка с большим числом к кружку с меньшим.</vt:lpstr>
      <vt:lpstr>Расставь числа от 10 до 20 в кружки так, чтобы стрелка всегда была направлена от кружка с большим числом к кружку с меньшим.</vt:lpstr>
      <vt:lpstr>Слайд 24</vt:lpstr>
      <vt:lpstr>Слайд 25</vt:lpstr>
      <vt:lpstr>Слайд 26</vt:lpstr>
      <vt:lpstr>Слайд 27</vt:lpstr>
      <vt:lpstr>Слайд 28</vt:lpstr>
      <vt:lpstr>Молодцы!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Берюхов</cp:lastModifiedBy>
  <cp:revision>88</cp:revision>
  <dcterms:modified xsi:type="dcterms:W3CDTF">2025-11-23T15:50:15Z</dcterms:modified>
</cp:coreProperties>
</file>